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75" r:id="rId2"/>
    <p:sldId id="285" r:id="rId3"/>
    <p:sldId id="297" r:id="rId4"/>
    <p:sldId id="289" r:id="rId5"/>
    <p:sldId id="294" r:id="rId6"/>
    <p:sldId id="295" r:id="rId7"/>
    <p:sldId id="292" r:id="rId8"/>
    <p:sldId id="269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276636-37FA-4DAD-BF86-D4F5466583C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71A351F-2523-44E4-95DD-3323CE8FD3B6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hr-HR" sz="3500" b="1" dirty="0" smtClean="0"/>
            <a:t>FINANCIJSKI PLAN </a:t>
          </a:r>
        </a:p>
        <a:p>
          <a:pPr rtl="0"/>
          <a:r>
            <a:rPr lang="hr-HR" sz="3500" b="1" dirty="0" smtClean="0"/>
            <a:t>I PLAN RADA </a:t>
          </a:r>
        </a:p>
        <a:p>
          <a:pPr rtl="0"/>
          <a:r>
            <a:rPr lang="hr-HR" sz="3200" b="1" dirty="0" smtClean="0"/>
            <a:t>od 1.siječnja do 31. prosinca </a:t>
          </a:r>
        </a:p>
        <a:p>
          <a:pPr rtl="0"/>
          <a:r>
            <a:rPr lang="hr-HR" sz="3200" b="1" dirty="0" smtClean="0"/>
            <a:t>2022. godine </a:t>
          </a:r>
          <a:endParaRPr lang="hr-HR" sz="3200" dirty="0"/>
        </a:p>
      </dgm:t>
    </dgm:pt>
    <dgm:pt modelId="{ED53B663-7F0D-448E-B073-60492D8EEB38}" type="parTrans" cxnId="{EE49D5FA-DC4D-4508-842E-FD7D74A124C8}">
      <dgm:prSet/>
      <dgm:spPr/>
      <dgm:t>
        <a:bodyPr/>
        <a:lstStyle/>
        <a:p>
          <a:endParaRPr lang="hr-HR"/>
        </a:p>
      </dgm:t>
    </dgm:pt>
    <dgm:pt modelId="{FCCE3D2F-1D4D-4E73-BA67-055E898CDE94}" type="sibTrans" cxnId="{EE49D5FA-DC4D-4508-842E-FD7D74A124C8}">
      <dgm:prSet/>
      <dgm:spPr/>
      <dgm:t>
        <a:bodyPr/>
        <a:lstStyle/>
        <a:p>
          <a:endParaRPr lang="hr-HR"/>
        </a:p>
      </dgm:t>
    </dgm:pt>
    <dgm:pt modelId="{79FBC573-22B0-4F4D-BCBD-5F5918B9AFEE}" type="pres">
      <dgm:prSet presAssocID="{42276636-37FA-4DAD-BF86-D4F5466583C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A5EBDBE-3ABE-4748-A3AC-1F97119155BF}" type="pres">
      <dgm:prSet presAssocID="{771A351F-2523-44E4-95DD-3323CE8FD3B6}" presName="composite" presStyleCnt="0"/>
      <dgm:spPr/>
    </dgm:pt>
    <dgm:pt modelId="{4334C16D-48D6-428A-9FFF-65E07E313A7F}" type="pres">
      <dgm:prSet presAssocID="{771A351F-2523-44E4-95DD-3323CE8FD3B6}" presName="imgShp" presStyleLbl="f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</dgm:spPr>
    </dgm:pt>
    <dgm:pt modelId="{672EF821-9F66-445D-A7CB-6E1CFA339508}" type="pres">
      <dgm:prSet presAssocID="{771A351F-2523-44E4-95DD-3323CE8FD3B6}" presName="txShp" presStyleLbl="node1" presStyleIdx="0" presStyleCnt="1" custScaleX="12896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E49D5FA-DC4D-4508-842E-FD7D74A124C8}" srcId="{42276636-37FA-4DAD-BF86-D4F5466583CB}" destId="{771A351F-2523-44E4-95DD-3323CE8FD3B6}" srcOrd="0" destOrd="0" parTransId="{ED53B663-7F0D-448E-B073-60492D8EEB38}" sibTransId="{FCCE3D2F-1D4D-4E73-BA67-055E898CDE94}"/>
    <dgm:cxn modelId="{70B930C7-94AA-4B8C-943A-88E7A68E8EE4}" type="presOf" srcId="{771A351F-2523-44E4-95DD-3323CE8FD3B6}" destId="{672EF821-9F66-445D-A7CB-6E1CFA339508}" srcOrd="0" destOrd="0" presId="urn:microsoft.com/office/officeart/2005/8/layout/vList3"/>
    <dgm:cxn modelId="{5831CA22-3958-4210-ADC0-E00A0982711B}" type="presOf" srcId="{42276636-37FA-4DAD-BF86-D4F5466583CB}" destId="{79FBC573-22B0-4F4D-BCBD-5F5918B9AFEE}" srcOrd="0" destOrd="0" presId="urn:microsoft.com/office/officeart/2005/8/layout/vList3"/>
    <dgm:cxn modelId="{EAC8582A-705E-4044-8833-652D6A99B98C}" type="presParOf" srcId="{79FBC573-22B0-4F4D-BCBD-5F5918B9AFEE}" destId="{DA5EBDBE-3ABE-4748-A3AC-1F97119155BF}" srcOrd="0" destOrd="0" presId="urn:microsoft.com/office/officeart/2005/8/layout/vList3"/>
    <dgm:cxn modelId="{ED47F8E7-3967-44A1-A845-810EC278014D}" type="presParOf" srcId="{DA5EBDBE-3ABE-4748-A3AC-1F97119155BF}" destId="{4334C16D-48D6-428A-9FFF-65E07E313A7F}" srcOrd="0" destOrd="0" presId="urn:microsoft.com/office/officeart/2005/8/layout/vList3"/>
    <dgm:cxn modelId="{09A86385-D340-46A3-A9C4-7D9725E9A84A}" type="presParOf" srcId="{DA5EBDBE-3ABE-4748-A3AC-1F97119155BF}" destId="{672EF821-9F66-445D-A7CB-6E1CFA33950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8C605-9806-41EA-A32B-3205ABE8AC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99CB998-F126-450E-B770-4724A28C4BB9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pl-PL" dirty="0" smtClean="0"/>
            <a:t>Institucionalna podrška za </a:t>
          </a:r>
          <a:r>
            <a:rPr lang="pl-PL" dirty="0" smtClean="0">
              <a:solidFill>
                <a:schemeClr val="bg1"/>
              </a:solidFill>
            </a:rPr>
            <a:t>Moje dijete     </a:t>
          </a:r>
          <a:r>
            <a:rPr lang="pl-PL" dirty="0" smtClean="0"/>
            <a:t>/</a:t>
          </a:r>
          <a:r>
            <a:rPr lang="pl-PL" dirty="0" smtClean="0">
              <a:solidFill>
                <a:schemeClr val="accent3">
                  <a:lumMod val="50000"/>
                </a:schemeClr>
              </a:solidFill>
            </a:rPr>
            <a:t>osnovna djelatnost</a:t>
          </a:r>
          <a:r>
            <a:rPr lang="pl-PL" dirty="0" smtClean="0"/>
            <a:t>/</a:t>
          </a:r>
          <a:endParaRPr lang="hr-HR" dirty="0"/>
        </a:p>
      </dgm:t>
    </dgm:pt>
    <dgm:pt modelId="{EDA33687-A8CE-49E1-BDFD-85C50D1F5CD5}" type="parTrans" cxnId="{75B2429E-C851-4ED8-A58F-7ABB5A32836F}">
      <dgm:prSet/>
      <dgm:spPr/>
      <dgm:t>
        <a:bodyPr/>
        <a:lstStyle/>
        <a:p>
          <a:endParaRPr lang="hr-HR"/>
        </a:p>
      </dgm:t>
    </dgm:pt>
    <dgm:pt modelId="{2EDF5F27-9949-47C7-9B5C-CB10878AF08C}" type="sibTrans" cxnId="{75B2429E-C851-4ED8-A58F-7ABB5A32836F}">
      <dgm:prSet/>
      <dgm:spPr/>
      <dgm:t>
        <a:bodyPr/>
        <a:lstStyle/>
        <a:p>
          <a:endParaRPr lang="hr-HR"/>
        </a:p>
      </dgm:t>
    </dgm:pt>
    <dgm:pt modelId="{16111C29-2C68-456E-9930-F84FB2FA79E4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hr-HR" dirty="0" smtClean="0"/>
            <a:t>Osnaživanje djece s teškoćama u razvoju i osoba s invaliditetom za što bolju socijalnu integraciju </a:t>
          </a:r>
          <a:r>
            <a:rPr lang="hr-HR" b="1" i="1" dirty="0" smtClean="0"/>
            <a:t>JA TO MOGU</a:t>
          </a:r>
          <a:endParaRPr lang="hr-HR" dirty="0"/>
        </a:p>
      </dgm:t>
    </dgm:pt>
    <dgm:pt modelId="{0E5C07F2-825B-4E3A-B7CE-8064030AD832}" type="parTrans" cxnId="{77E6F68D-BF9E-424B-A5C3-810C681D1B5F}">
      <dgm:prSet/>
      <dgm:spPr/>
      <dgm:t>
        <a:bodyPr/>
        <a:lstStyle/>
        <a:p>
          <a:endParaRPr lang="hr-HR"/>
        </a:p>
      </dgm:t>
    </dgm:pt>
    <dgm:pt modelId="{9CE260CE-B378-4F62-B35F-1BC914795CF7}" type="sibTrans" cxnId="{77E6F68D-BF9E-424B-A5C3-810C681D1B5F}">
      <dgm:prSet/>
      <dgm:spPr/>
      <dgm:t>
        <a:bodyPr/>
        <a:lstStyle/>
        <a:p>
          <a:endParaRPr lang="hr-HR"/>
        </a:p>
      </dgm:t>
    </dgm:pt>
    <dgm:pt modelId="{E620D49A-4350-41B7-A910-FD9C0074E0DC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hr-HR" b="1" dirty="0" smtClean="0"/>
            <a:t>TI si uz MENE!  </a:t>
          </a:r>
        </a:p>
        <a:p>
          <a:pPr rtl="0"/>
          <a:r>
            <a:rPr lang="hr-HR" dirty="0" smtClean="0"/>
            <a:t>šk. g. 2021./2022.                    i  mogućnost  šk.g.2022./2023. </a:t>
          </a:r>
          <a:endParaRPr lang="hr-HR" dirty="0"/>
        </a:p>
      </dgm:t>
    </dgm:pt>
    <dgm:pt modelId="{5789746C-48C2-47FF-ACDC-4EFBDBE05895}" type="parTrans" cxnId="{E0C7B097-2752-4B96-84FC-E1788F13583A}">
      <dgm:prSet/>
      <dgm:spPr/>
      <dgm:t>
        <a:bodyPr/>
        <a:lstStyle/>
        <a:p>
          <a:endParaRPr lang="hr-HR"/>
        </a:p>
      </dgm:t>
    </dgm:pt>
    <dgm:pt modelId="{AE453628-5D50-4F97-8C4B-A43CEE7F2554}" type="sibTrans" cxnId="{E0C7B097-2752-4B96-84FC-E1788F13583A}">
      <dgm:prSet/>
      <dgm:spPr/>
      <dgm:t>
        <a:bodyPr/>
        <a:lstStyle/>
        <a:p>
          <a:endParaRPr lang="hr-HR"/>
        </a:p>
      </dgm:t>
    </dgm:pt>
    <dgm:pt modelId="{BC7F73E9-5F5F-4533-9254-73D11FB9E6A2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hr-HR" b="1" dirty="0" smtClean="0"/>
            <a:t>Želimo, Možemo, Znamo!</a:t>
          </a:r>
          <a:endParaRPr lang="hr-HR" dirty="0"/>
        </a:p>
      </dgm:t>
    </dgm:pt>
    <dgm:pt modelId="{DD9B9351-8372-4D57-83A2-BFB3F0018284}" type="parTrans" cxnId="{6D93657B-66F8-4722-905E-D36D018CEE7E}">
      <dgm:prSet/>
      <dgm:spPr/>
      <dgm:t>
        <a:bodyPr/>
        <a:lstStyle/>
        <a:p>
          <a:endParaRPr lang="hr-HR"/>
        </a:p>
      </dgm:t>
    </dgm:pt>
    <dgm:pt modelId="{BDF78432-732B-4C3D-909E-D52E81B63DB2}" type="sibTrans" cxnId="{6D93657B-66F8-4722-905E-D36D018CEE7E}">
      <dgm:prSet/>
      <dgm:spPr/>
      <dgm:t>
        <a:bodyPr/>
        <a:lstStyle/>
        <a:p>
          <a:endParaRPr lang="hr-HR"/>
        </a:p>
      </dgm:t>
    </dgm:pt>
    <dgm:pt modelId="{75751067-43A0-47CB-9AC3-B87147396995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pl-PL" b="1" dirty="0" smtClean="0"/>
            <a:t>Društveno koristan rad za sve nas</a:t>
          </a:r>
          <a:endParaRPr lang="hr-HR" dirty="0"/>
        </a:p>
      </dgm:t>
    </dgm:pt>
    <dgm:pt modelId="{F7FFDDC6-7BE3-44CD-B771-A6F6B0C737AE}" type="parTrans" cxnId="{604B201A-BE06-4245-AA44-73F73316811A}">
      <dgm:prSet/>
      <dgm:spPr/>
      <dgm:t>
        <a:bodyPr/>
        <a:lstStyle/>
        <a:p>
          <a:endParaRPr lang="hr-HR"/>
        </a:p>
      </dgm:t>
    </dgm:pt>
    <dgm:pt modelId="{AF4BB7DB-FA89-43BF-941B-AF7A5E0DC27F}" type="sibTrans" cxnId="{604B201A-BE06-4245-AA44-73F73316811A}">
      <dgm:prSet/>
      <dgm:spPr/>
      <dgm:t>
        <a:bodyPr/>
        <a:lstStyle/>
        <a:p>
          <a:endParaRPr lang="hr-HR"/>
        </a:p>
      </dgm:t>
    </dgm:pt>
    <dgm:pt modelId="{FB3EF591-CDD2-4383-B034-0B924A988851}" type="pres">
      <dgm:prSet presAssocID="{8FB8C605-9806-41EA-A32B-3205ABE8AC4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60B978E-7A09-44B4-95EA-553A5B676EF1}" type="pres">
      <dgm:prSet presAssocID="{199CB998-F126-450E-B770-4724A28C4BB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798D075-BBBA-4CA5-B4B7-2AF9F5B8DB16}" type="pres">
      <dgm:prSet presAssocID="{2EDF5F27-9949-47C7-9B5C-CB10878AF08C}" presName="sibTrans" presStyleCnt="0"/>
      <dgm:spPr/>
    </dgm:pt>
    <dgm:pt modelId="{4DFA69F2-B0CA-4A8B-8315-B685AD721677}" type="pres">
      <dgm:prSet presAssocID="{16111C29-2C68-456E-9930-F84FB2FA79E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0E5E0C4-7CF5-492F-8D12-D4382BC9D35F}" type="pres">
      <dgm:prSet presAssocID="{9CE260CE-B378-4F62-B35F-1BC914795CF7}" presName="sibTrans" presStyleCnt="0"/>
      <dgm:spPr/>
    </dgm:pt>
    <dgm:pt modelId="{B84AABC3-0AD2-4EBF-8AC6-4B5B27CAC998}" type="pres">
      <dgm:prSet presAssocID="{E620D49A-4350-41B7-A910-FD9C0074E0D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7F23718-506D-429D-9863-562A7D7028D6}" type="pres">
      <dgm:prSet presAssocID="{AE453628-5D50-4F97-8C4B-A43CEE7F2554}" presName="sibTrans" presStyleCnt="0"/>
      <dgm:spPr/>
    </dgm:pt>
    <dgm:pt modelId="{5B551B7B-9E7D-44C4-AD66-2489A668A78C}" type="pres">
      <dgm:prSet presAssocID="{BC7F73E9-5F5F-4533-9254-73D11FB9E6A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E352514-DD09-4E85-A6B6-11CE44595835}" type="pres">
      <dgm:prSet presAssocID="{BDF78432-732B-4C3D-909E-D52E81B63DB2}" presName="sibTrans" presStyleCnt="0"/>
      <dgm:spPr/>
    </dgm:pt>
    <dgm:pt modelId="{B956C805-22B0-4AD5-B662-840B0C909E38}" type="pres">
      <dgm:prSet presAssocID="{75751067-43A0-47CB-9AC3-B871473969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8A11669-184F-411F-934B-92304D917AC6}" type="presOf" srcId="{E620D49A-4350-41B7-A910-FD9C0074E0DC}" destId="{B84AABC3-0AD2-4EBF-8AC6-4B5B27CAC998}" srcOrd="0" destOrd="0" presId="urn:microsoft.com/office/officeart/2005/8/layout/default"/>
    <dgm:cxn modelId="{77E6F68D-BF9E-424B-A5C3-810C681D1B5F}" srcId="{8FB8C605-9806-41EA-A32B-3205ABE8AC47}" destId="{16111C29-2C68-456E-9930-F84FB2FA79E4}" srcOrd="1" destOrd="0" parTransId="{0E5C07F2-825B-4E3A-B7CE-8064030AD832}" sibTransId="{9CE260CE-B378-4F62-B35F-1BC914795CF7}"/>
    <dgm:cxn modelId="{E0C7B097-2752-4B96-84FC-E1788F13583A}" srcId="{8FB8C605-9806-41EA-A32B-3205ABE8AC47}" destId="{E620D49A-4350-41B7-A910-FD9C0074E0DC}" srcOrd="2" destOrd="0" parTransId="{5789746C-48C2-47FF-ACDC-4EFBDBE05895}" sibTransId="{AE453628-5D50-4F97-8C4B-A43CEE7F2554}"/>
    <dgm:cxn modelId="{604B201A-BE06-4245-AA44-73F73316811A}" srcId="{8FB8C605-9806-41EA-A32B-3205ABE8AC47}" destId="{75751067-43A0-47CB-9AC3-B87147396995}" srcOrd="4" destOrd="0" parTransId="{F7FFDDC6-7BE3-44CD-B771-A6F6B0C737AE}" sibTransId="{AF4BB7DB-FA89-43BF-941B-AF7A5E0DC27F}"/>
    <dgm:cxn modelId="{9062CDED-2E39-4185-B478-60C104E708D8}" type="presOf" srcId="{75751067-43A0-47CB-9AC3-B87147396995}" destId="{B956C805-22B0-4AD5-B662-840B0C909E38}" srcOrd="0" destOrd="0" presId="urn:microsoft.com/office/officeart/2005/8/layout/default"/>
    <dgm:cxn modelId="{75B2429E-C851-4ED8-A58F-7ABB5A32836F}" srcId="{8FB8C605-9806-41EA-A32B-3205ABE8AC47}" destId="{199CB998-F126-450E-B770-4724A28C4BB9}" srcOrd="0" destOrd="0" parTransId="{EDA33687-A8CE-49E1-BDFD-85C50D1F5CD5}" sibTransId="{2EDF5F27-9949-47C7-9B5C-CB10878AF08C}"/>
    <dgm:cxn modelId="{2399BABB-B73B-419B-AC88-F3D63264E943}" type="presOf" srcId="{BC7F73E9-5F5F-4533-9254-73D11FB9E6A2}" destId="{5B551B7B-9E7D-44C4-AD66-2489A668A78C}" srcOrd="0" destOrd="0" presId="urn:microsoft.com/office/officeart/2005/8/layout/default"/>
    <dgm:cxn modelId="{6D93657B-66F8-4722-905E-D36D018CEE7E}" srcId="{8FB8C605-9806-41EA-A32B-3205ABE8AC47}" destId="{BC7F73E9-5F5F-4533-9254-73D11FB9E6A2}" srcOrd="3" destOrd="0" parTransId="{DD9B9351-8372-4D57-83A2-BFB3F0018284}" sibTransId="{BDF78432-732B-4C3D-909E-D52E81B63DB2}"/>
    <dgm:cxn modelId="{445D2F4D-7D27-46F3-AC5B-FF63FAA38C18}" type="presOf" srcId="{199CB998-F126-450E-B770-4724A28C4BB9}" destId="{D60B978E-7A09-44B4-95EA-553A5B676EF1}" srcOrd="0" destOrd="0" presId="urn:microsoft.com/office/officeart/2005/8/layout/default"/>
    <dgm:cxn modelId="{0ED2FFC9-187C-4A65-B481-E6F280015C5F}" type="presOf" srcId="{16111C29-2C68-456E-9930-F84FB2FA79E4}" destId="{4DFA69F2-B0CA-4A8B-8315-B685AD721677}" srcOrd="0" destOrd="0" presId="urn:microsoft.com/office/officeart/2005/8/layout/default"/>
    <dgm:cxn modelId="{0141430A-13B1-433F-AA03-DB50644B0BFE}" type="presOf" srcId="{8FB8C605-9806-41EA-A32B-3205ABE8AC47}" destId="{FB3EF591-CDD2-4383-B034-0B924A988851}" srcOrd="0" destOrd="0" presId="urn:microsoft.com/office/officeart/2005/8/layout/default"/>
    <dgm:cxn modelId="{D3581C50-B127-4922-BBBD-D8D82AF38385}" type="presParOf" srcId="{FB3EF591-CDD2-4383-B034-0B924A988851}" destId="{D60B978E-7A09-44B4-95EA-553A5B676EF1}" srcOrd="0" destOrd="0" presId="urn:microsoft.com/office/officeart/2005/8/layout/default"/>
    <dgm:cxn modelId="{3512726E-B6D5-48CB-BC3C-84E96085E0D1}" type="presParOf" srcId="{FB3EF591-CDD2-4383-B034-0B924A988851}" destId="{D798D075-BBBA-4CA5-B4B7-2AF9F5B8DB16}" srcOrd="1" destOrd="0" presId="urn:microsoft.com/office/officeart/2005/8/layout/default"/>
    <dgm:cxn modelId="{18FF5956-26CE-4086-A219-C4E17CC35E8C}" type="presParOf" srcId="{FB3EF591-CDD2-4383-B034-0B924A988851}" destId="{4DFA69F2-B0CA-4A8B-8315-B685AD721677}" srcOrd="2" destOrd="0" presId="urn:microsoft.com/office/officeart/2005/8/layout/default"/>
    <dgm:cxn modelId="{C7D0AF5A-3D99-4B13-952C-FCAC6A04BEE4}" type="presParOf" srcId="{FB3EF591-CDD2-4383-B034-0B924A988851}" destId="{10E5E0C4-7CF5-492F-8D12-D4382BC9D35F}" srcOrd="3" destOrd="0" presId="urn:microsoft.com/office/officeart/2005/8/layout/default"/>
    <dgm:cxn modelId="{4940E96A-21A0-4791-BCC8-F1884BA64706}" type="presParOf" srcId="{FB3EF591-CDD2-4383-B034-0B924A988851}" destId="{B84AABC3-0AD2-4EBF-8AC6-4B5B27CAC998}" srcOrd="4" destOrd="0" presId="urn:microsoft.com/office/officeart/2005/8/layout/default"/>
    <dgm:cxn modelId="{7C7CCE47-67E8-457E-BAC9-7C4279FDDAE5}" type="presParOf" srcId="{FB3EF591-CDD2-4383-B034-0B924A988851}" destId="{B7F23718-506D-429D-9863-562A7D7028D6}" srcOrd="5" destOrd="0" presId="urn:microsoft.com/office/officeart/2005/8/layout/default"/>
    <dgm:cxn modelId="{EF19DFF4-30F2-476C-8FAE-C3B8977CA5B5}" type="presParOf" srcId="{FB3EF591-CDD2-4383-B034-0B924A988851}" destId="{5B551B7B-9E7D-44C4-AD66-2489A668A78C}" srcOrd="6" destOrd="0" presId="urn:microsoft.com/office/officeart/2005/8/layout/default"/>
    <dgm:cxn modelId="{0938BFB7-CD71-44B7-9E59-26DAF5CE178C}" type="presParOf" srcId="{FB3EF591-CDD2-4383-B034-0B924A988851}" destId="{2E352514-DD09-4E85-A6B6-11CE44595835}" srcOrd="7" destOrd="0" presId="urn:microsoft.com/office/officeart/2005/8/layout/default"/>
    <dgm:cxn modelId="{BA9F41EB-F3D8-4EF6-897E-BE3A61082020}" type="presParOf" srcId="{FB3EF591-CDD2-4383-B034-0B924A988851}" destId="{B956C805-22B0-4AD5-B662-840B0C909E3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EF821-9F66-445D-A7CB-6E1CFA339508}">
      <dsp:nvSpPr>
        <dsp:cNvPr id="0" name=""/>
        <dsp:cNvSpPr/>
      </dsp:nvSpPr>
      <dsp:spPr>
        <a:xfrm rot="10800000">
          <a:off x="900322" y="1364"/>
          <a:ext cx="7534088" cy="2791593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1015" tIns="133350" rIns="24892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b="1" kern="1200" dirty="0" smtClean="0"/>
            <a:t>FINANCIJSKI PLAN </a:t>
          </a:r>
        </a:p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b="1" kern="1200" dirty="0" smtClean="0"/>
            <a:t>I PLAN RADA </a:t>
          </a:r>
        </a:p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/>
            <a:t>od 1.siječnja do 31. prosinca </a:t>
          </a:r>
        </a:p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200" b="1" kern="1200" dirty="0" smtClean="0"/>
            <a:t>2022. godine </a:t>
          </a:r>
          <a:endParaRPr lang="hr-HR" sz="3200" kern="1200" dirty="0"/>
        </a:p>
      </dsp:txBody>
      <dsp:txXfrm rot="10800000">
        <a:off x="1598220" y="1364"/>
        <a:ext cx="6836190" cy="2791593"/>
      </dsp:txXfrm>
    </dsp:sp>
    <dsp:sp modelId="{4334C16D-48D6-428A-9FFF-65E07E313A7F}">
      <dsp:nvSpPr>
        <dsp:cNvPr id="0" name=""/>
        <dsp:cNvSpPr/>
      </dsp:nvSpPr>
      <dsp:spPr>
        <a:xfrm>
          <a:off x="350565" y="1364"/>
          <a:ext cx="2791593" cy="279159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8000" b="-1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B978E-7A09-44B4-95EA-553A5B676EF1}">
      <dsp:nvSpPr>
        <dsp:cNvPr id="0" name=""/>
        <dsp:cNvSpPr/>
      </dsp:nvSpPr>
      <dsp:spPr>
        <a:xfrm>
          <a:off x="1245256" y="1399"/>
          <a:ext cx="2590814" cy="155448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Institucionalna podrška za </a:t>
          </a:r>
          <a:r>
            <a:rPr lang="pl-PL" sz="1900" kern="1200" dirty="0" smtClean="0">
              <a:solidFill>
                <a:schemeClr val="bg1"/>
              </a:solidFill>
            </a:rPr>
            <a:t>Moje dijete     </a:t>
          </a:r>
          <a:r>
            <a:rPr lang="pl-PL" sz="1900" kern="1200" dirty="0" smtClean="0"/>
            <a:t>/</a:t>
          </a:r>
          <a:r>
            <a:rPr lang="pl-PL" sz="1900" kern="1200" dirty="0" smtClean="0">
              <a:solidFill>
                <a:schemeClr val="accent3">
                  <a:lumMod val="50000"/>
                </a:schemeClr>
              </a:solidFill>
            </a:rPr>
            <a:t>osnovna djelatnost</a:t>
          </a:r>
          <a:r>
            <a:rPr lang="pl-PL" sz="1900" kern="1200" dirty="0" smtClean="0"/>
            <a:t>/</a:t>
          </a:r>
          <a:endParaRPr lang="hr-HR" sz="1900" kern="1200" dirty="0"/>
        </a:p>
      </dsp:txBody>
      <dsp:txXfrm>
        <a:off x="1245256" y="1399"/>
        <a:ext cx="2590814" cy="1554488"/>
      </dsp:txXfrm>
    </dsp:sp>
    <dsp:sp modelId="{4DFA69F2-B0CA-4A8B-8315-B685AD721677}">
      <dsp:nvSpPr>
        <dsp:cNvPr id="0" name=""/>
        <dsp:cNvSpPr/>
      </dsp:nvSpPr>
      <dsp:spPr>
        <a:xfrm>
          <a:off x="4095152" y="1399"/>
          <a:ext cx="2590814" cy="155448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Osnaživanje djece s teškoćama u razvoju i osoba s invaliditetom za što bolju socijalnu integraciju </a:t>
          </a:r>
          <a:r>
            <a:rPr lang="hr-HR" sz="1900" b="1" i="1" kern="1200" dirty="0" smtClean="0"/>
            <a:t>JA TO MOGU</a:t>
          </a:r>
          <a:endParaRPr lang="hr-HR" sz="1900" kern="1200" dirty="0"/>
        </a:p>
      </dsp:txBody>
      <dsp:txXfrm>
        <a:off x="4095152" y="1399"/>
        <a:ext cx="2590814" cy="1554488"/>
      </dsp:txXfrm>
    </dsp:sp>
    <dsp:sp modelId="{B84AABC3-0AD2-4EBF-8AC6-4B5B27CAC998}">
      <dsp:nvSpPr>
        <dsp:cNvPr id="0" name=""/>
        <dsp:cNvSpPr/>
      </dsp:nvSpPr>
      <dsp:spPr>
        <a:xfrm>
          <a:off x="1245256" y="1814970"/>
          <a:ext cx="2590814" cy="155448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TI si uz MENE!  </a:t>
          </a:r>
        </a:p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šk. g. 2021./2022.                    i  mogućnost  šk.g.2022./2023. </a:t>
          </a:r>
          <a:endParaRPr lang="hr-HR" sz="1900" kern="1200" dirty="0"/>
        </a:p>
      </dsp:txBody>
      <dsp:txXfrm>
        <a:off x="1245256" y="1814970"/>
        <a:ext cx="2590814" cy="1554488"/>
      </dsp:txXfrm>
    </dsp:sp>
    <dsp:sp modelId="{5B551B7B-9E7D-44C4-AD66-2489A668A78C}">
      <dsp:nvSpPr>
        <dsp:cNvPr id="0" name=""/>
        <dsp:cNvSpPr/>
      </dsp:nvSpPr>
      <dsp:spPr>
        <a:xfrm>
          <a:off x="4095152" y="1814970"/>
          <a:ext cx="2590814" cy="155448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b="1" kern="1200" dirty="0" smtClean="0"/>
            <a:t>Želimo, Možemo, Znamo!</a:t>
          </a:r>
          <a:endParaRPr lang="hr-HR" sz="1900" kern="1200" dirty="0"/>
        </a:p>
      </dsp:txBody>
      <dsp:txXfrm>
        <a:off x="4095152" y="1814970"/>
        <a:ext cx="2590814" cy="1554488"/>
      </dsp:txXfrm>
    </dsp:sp>
    <dsp:sp modelId="{B956C805-22B0-4AD5-B662-840B0C909E38}">
      <dsp:nvSpPr>
        <dsp:cNvPr id="0" name=""/>
        <dsp:cNvSpPr/>
      </dsp:nvSpPr>
      <dsp:spPr>
        <a:xfrm>
          <a:off x="2670204" y="3628540"/>
          <a:ext cx="2590814" cy="1554488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/>
            <a:t>Društveno koristan rad za sve nas</a:t>
          </a:r>
          <a:endParaRPr lang="hr-HR" sz="1900" kern="1200" dirty="0"/>
        </a:p>
      </dsp:txBody>
      <dsp:txXfrm>
        <a:off x="2670204" y="3628540"/>
        <a:ext cx="2590814" cy="1554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C227-D12C-440E-85B0-335CB3CBAF2E}" type="datetimeFigureOut">
              <a:rPr lang="sr-Latn-CS" smtClean="0"/>
              <a:pPr/>
              <a:t>30.1.2022.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A2805-69FB-4D68-A6AE-E408184039B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oje-dijete-solin.h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3.jpg@01D10C0B.AE9467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/>
          <p:cNvGraphicFramePr/>
          <p:nvPr>
            <p:extLst>
              <p:ext uri="{D42A27DB-BD31-4B8C-83A1-F6EECF244321}">
                <p14:modId xmlns:p14="http://schemas.microsoft.com/office/powerpoint/2010/main" val="1956533345"/>
              </p:ext>
            </p:extLst>
          </p:nvPr>
        </p:nvGraphicFramePr>
        <p:xfrm>
          <a:off x="179512" y="274638"/>
          <a:ext cx="8784976" cy="2794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304256"/>
          </a:xfrm>
        </p:spPr>
        <p:txBody>
          <a:bodyPr>
            <a:normAutofit fontScale="92500"/>
          </a:bodyPr>
          <a:lstStyle/>
          <a:p>
            <a:r>
              <a:rPr lang="hr-HR" sz="2000" dirty="0"/>
              <a:t>"Temeljem čl. 5 </a:t>
            </a:r>
            <a:r>
              <a:rPr lang="hr-HR" sz="2000" i="1" dirty="0"/>
              <a:t>Zakona o financijskom poslovanju i računovodstvu neprofitnih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i="1" dirty="0"/>
              <a:t>organizacija</a:t>
            </a:r>
            <a:r>
              <a:rPr lang="hr-HR" sz="2000" dirty="0"/>
              <a:t>  (NN 121/14)</a:t>
            </a:r>
          </a:p>
          <a:p>
            <a:r>
              <a:rPr lang="hr-HR" sz="2000" dirty="0"/>
              <a:t>           i</a:t>
            </a:r>
            <a:br>
              <a:rPr lang="hr-HR" sz="2000" dirty="0"/>
            </a:br>
            <a:r>
              <a:rPr lang="hr-HR" sz="2000" i="1" dirty="0"/>
              <a:t>Pravilnika o sustavu financijskog upravljanja i kontrola te izradi i izvršavanju financijskih planova neprofitnih organizacija </a:t>
            </a:r>
            <a:r>
              <a:rPr lang="hr-HR" sz="2000" dirty="0"/>
              <a:t>(NN 119/15)“</a:t>
            </a:r>
          </a:p>
          <a:p>
            <a:endParaRPr lang="hr-HR" sz="2000" dirty="0"/>
          </a:p>
          <a:p>
            <a:r>
              <a:rPr lang="hr-HR" sz="2000" dirty="0"/>
              <a:t>--obveznici smo vođenja  dvojnog knjigovodstva--</a:t>
            </a:r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68952617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b="1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Projekti i programi koje planiramo provoditi u 2022. godini</a:t>
            </a:r>
            <a:endParaRPr lang="hr-HR" sz="2400" b="1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231627267"/>
              </p:ext>
            </p:extLst>
          </p:nvPr>
        </p:nvGraphicFramePr>
        <p:xfrm>
          <a:off x="755576" y="1268759"/>
          <a:ext cx="7931224" cy="5184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94772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bg1">
                    <a:lumMod val="65000"/>
                  </a:schemeClr>
                </a:solidFill>
              </a:rPr>
              <a:t>Planirani financijski troškovi 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 </a:t>
            </a:r>
            <a:r>
              <a:rPr lang="hr-HR" sz="3100" dirty="0">
                <a:solidFill>
                  <a:schemeClr val="accent3">
                    <a:lumMod val="75000"/>
                  </a:schemeClr>
                </a:solidFill>
              </a:rPr>
              <a:t>17 ugovora o radu</a:t>
            </a:r>
            <a:br>
              <a:rPr lang="hr-HR" sz="31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sz="3100" dirty="0">
                <a:solidFill>
                  <a:schemeClr val="accent3">
                    <a:lumMod val="75000"/>
                  </a:schemeClr>
                </a:solidFill>
              </a:rPr>
              <a:t>   7 ugovora o djelu </a:t>
            </a:r>
            <a:br>
              <a:rPr lang="hr-HR" sz="31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sz="3100" dirty="0">
                <a:solidFill>
                  <a:schemeClr val="accent3">
                    <a:lumMod val="75000"/>
                  </a:schemeClr>
                </a:solidFill>
              </a:rPr>
              <a:t>       1 studentski ugovor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653" y="2924944"/>
            <a:ext cx="5980694" cy="315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8028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524" y="44623"/>
            <a:ext cx="6550951" cy="648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98609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Zadužnice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dirty="0" smtClean="0"/>
              <a:t>Hrvatski zavod za zapošljavanje</a:t>
            </a:r>
          </a:p>
          <a:p>
            <a:endParaRPr lang="hr-HR" dirty="0" smtClean="0"/>
          </a:p>
          <a:p>
            <a:endParaRPr lang="hr-H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r-HR" dirty="0" smtClean="0"/>
              <a:t>Na iznos do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50.000,00 kn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HR" dirty="0" smtClean="0"/>
              <a:t>NZRCD</a:t>
            </a:r>
          </a:p>
          <a:p>
            <a:pPr>
              <a:buNone/>
            </a:pPr>
            <a:r>
              <a:rPr lang="hr-HR" dirty="0" smtClean="0"/>
              <a:t>     Nacionalna zaklada za razvoj civilnog društva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dirty="0" smtClean="0"/>
              <a:t> MRMSOSP </a:t>
            </a:r>
          </a:p>
          <a:p>
            <a:pPr>
              <a:buNone/>
            </a:pPr>
            <a:r>
              <a:rPr lang="hr-HR" dirty="0" smtClean="0"/>
              <a:t>     Ministarstvo rada, mirovinskog sustava, obitelji i socijalne politike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Na iznos od 150.000,00 kn</a:t>
            </a:r>
            <a:endParaRPr lang="hr-HR" dirty="0"/>
          </a:p>
        </p:txBody>
      </p:sp>
      <p:sp>
        <p:nvSpPr>
          <p:cNvPr id="5" name="Down Arrow 4"/>
          <p:cNvSpPr/>
          <p:nvPr/>
        </p:nvSpPr>
        <p:spPr>
          <a:xfrm>
            <a:off x="2143108" y="2643182"/>
            <a:ext cx="341756" cy="83553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381809" y="4725144"/>
            <a:ext cx="341756" cy="857256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7331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bg1">
                    <a:lumMod val="50000"/>
                  </a:schemeClr>
                </a:solidFill>
              </a:rPr>
              <a:t>ČLANARINA ZA 2022. godinu</a:t>
            </a:r>
            <a:endParaRPr lang="hr-H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Članovi fizičke osobe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Broj članova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Preko 220  obitelji</a:t>
            </a:r>
          </a:p>
          <a:p>
            <a:pPr>
              <a:buNone/>
            </a:pPr>
            <a:r>
              <a:rPr lang="hr-HR" dirty="0" smtClean="0"/>
              <a:t>    dio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članstva </a:t>
            </a:r>
            <a:r>
              <a:rPr lang="hr-HR" dirty="0" smtClean="0"/>
              <a:t>traži </a:t>
            </a:r>
            <a:r>
              <a:rPr lang="hr-HR" dirty="0" smtClean="0"/>
              <a:t>oslobađanje od plaćanja  članarine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Iznos godišnje članarine po  jednoj osobi</a:t>
            </a:r>
          </a:p>
          <a:p>
            <a:pPr>
              <a:buNone/>
            </a:pPr>
            <a:r>
              <a:rPr lang="hr-HR" dirty="0" smtClean="0"/>
              <a:t>    je 150,00 kn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Očekivani prihod od članarine u 2022.g. 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     </a:t>
            </a:r>
            <a:r>
              <a:rPr lang="hr-HR" dirty="0" smtClean="0"/>
              <a:t>20.000,00 kn</a:t>
            </a:r>
            <a:endParaRPr lang="hr-HR" dirty="0"/>
          </a:p>
        </p:txBody>
      </p:sp>
      <p:sp>
        <p:nvSpPr>
          <p:cNvPr id="8" name="Down Arrow 7"/>
          <p:cNvSpPr/>
          <p:nvPr/>
        </p:nvSpPr>
        <p:spPr>
          <a:xfrm>
            <a:off x="1285852" y="3143248"/>
            <a:ext cx="285752" cy="50006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prstClr val="white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>
            <a:off x="3104388" y="5517232"/>
            <a:ext cx="978408" cy="484632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695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Volonterski rad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hr-HR" sz="2400" dirty="0" smtClean="0"/>
              <a:t>Planiramo ostvariti do 1700 sati volonterskog rada u likovnoj i drugim radionicama, uređenju prostora, </a:t>
            </a:r>
            <a:r>
              <a:rPr lang="hr-HR" sz="2400" dirty="0" err="1" smtClean="0"/>
              <a:t>koorporativnom</a:t>
            </a:r>
            <a:r>
              <a:rPr lang="hr-HR" sz="2400" dirty="0" smtClean="0"/>
              <a:t> volontiranju, radu članova tijela upravljanja i zaposlenika …</a:t>
            </a:r>
          </a:p>
          <a:p>
            <a:pPr marL="0" indent="0">
              <a:buNone/>
            </a:pPr>
            <a:endParaRPr lang="hr-HR" sz="2400" i="1" dirty="0" smtClean="0"/>
          </a:p>
          <a:p>
            <a:pPr marL="0" indent="0" algn="ctr">
              <a:buNone/>
            </a:pPr>
            <a:r>
              <a:rPr lang="hr-HR" sz="2800" b="1" i="1" dirty="0" smtClean="0">
                <a:solidFill>
                  <a:schemeClr val="accent3">
                    <a:lumMod val="75000"/>
                  </a:schemeClr>
                </a:solidFill>
              </a:rPr>
              <a:t>Stručna praksa </a:t>
            </a:r>
          </a:p>
          <a:p>
            <a:pPr marL="0" indent="0" algn="ctr">
              <a:buNone/>
            </a:pPr>
            <a:endParaRPr lang="hr-HR" sz="28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hr-HR" sz="2300" dirty="0" smtClean="0"/>
              <a:t>Suradnja </a:t>
            </a:r>
            <a:r>
              <a:rPr lang="hr-HR" sz="2300" dirty="0"/>
              <a:t>s </a:t>
            </a:r>
            <a:r>
              <a:rPr lang="hr-HR" sz="2300" i="1" dirty="0"/>
              <a:t>Ekonomskim fakultetom </a:t>
            </a:r>
            <a:r>
              <a:rPr lang="hr-HR" sz="2300" i="1" dirty="0" smtClean="0"/>
              <a:t>Split </a:t>
            </a:r>
            <a:r>
              <a:rPr lang="hr-HR" sz="2300" dirty="0" smtClean="0"/>
              <a:t>-Provođenje </a:t>
            </a:r>
            <a:r>
              <a:rPr lang="hr-HR" sz="2300" dirty="0"/>
              <a:t>Stručne prakse kroz projekt </a:t>
            </a:r>
            <a:r>
              <a:rPr lang="hr-HR" sz="2300" dirty="0" smtClean="0"/>
              <a:t> </a:t>
            </a:r>
            <a:r>
              <a:rPr lang="hr-HR" sz="2300" i="1" dirty="0" smtClean="0"/>
              <a:t>Društveno </a:t>
            </a:r>
            <a:r>
              <a:rPr lang="hr-HR" sz="2300" i="1" dirty="0"/>
              <a:t>korisno učenje </a:t>
            </a:r>
            <a:r>
              <a:rPr lang="hr-HR" sz="2300" i="1" dirty="0" smtClean="0"/>
              <a:t> </a:t>
            </a:r>
            <a:r>
              <a:rPr lang="hr-HR" sz="2300" dirty="0" smtClean="0"/>
              <a:t>SP </a:t>
            </a:r>
            <a:r>
              <a:rPr lang="hr-HR" sz="2300" dirty="0"/>
              <a:t>- DKU</a:t>
            </a:r>
          </a:p>
          <a:p>
            <a:pPr marL="0" indent="0">
              <a:buNone/>
            </a:pPr>
            <a:r>
              <a:rPr lang="hr-HR" sz="2800" b="1" i="1" dirty="0" smtClean="0">
                <a:solidFill>
                  <a:srgbClr val="00B0F0"/>
                </a:solidFill>
              </a:rPr>
              <a:t>                                                   </a:t>
            </a:r>
            <a:r>
              <a:rPr lang="hr-HR" sz="2800" i="1" dirty="0" smtClean="0">
                <a:solidFill>
                  <a:srgbClr val="00B0F0"/>
                </a:solidFill>
              </a:rPr>
              <a:t>                          </a:t>
            </a:r>
          </a:p>
          <a:p>
            <a:pPr marL="0" indent="0">
              <a:buNone/>
            </a:pPr>
            <a:r>
              <a:rPr lang="hr-HR" sz="2200" i="1" dirty="0" smtClean="0"/>
              <a:t>Mogućnost  provođenja stručne prakse studenata: </a:t>
            </a:r>
          </a:p>
          <a:p>
            <a:pPr marL="0" indent="0">
              <a:buNone/>
            </a:pPr>
            <a:r>
              <a:rPr lang="hr-HR" sz="2200" i="1" dirty="0" smtClean="0"/>
              <a:t>Edukacijsko rehabilitacijskog fakulteta iz Zagreba</a:t>
            </a:r>
          </a:p>
          <a:p>
            <a:pPr marL="0" indent="0">
              <a:buNone/>
            </a:pPr>
            <a:r>
              <a:rPr lang="hr-HR" sz="2200" i="1" dirty="0" smtClean="0"/>
              <a:t>i Filozofskog fakulteta Split</a:t>
            </a:r>
          </a:p>
          <a:p>
            <a:pPr>
              <a:buFont typeface="Wingdings" panose="05000000000000000000" pitchFamily="2" charset="2"/>
              <a:buChar char="q"/>
            </a:pPr>
            <a:endParaRPr lang="hr-HR" sz="2800" i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32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/>
          </a:bodyPr>
          <a:lstStyle/>
          <a:p>
            <a:r>
              <a:rPr lang="hr-HR" sz="2400" b="1" i="1" dirty="0" smtClean="0"/>
              <a:t>Financijski plan i plan rada za 2022. godinu              </a:t>
            </a:r>
            <a:br>
              <a:rPr lang="hr-HR" sz="2400" b="1" i="1" dirty="0" smtClean="0"/>
            </a:br>
            <a:r>
              <a:rPr lang="hr-HR" sz="2400" b="1" i="1" dirty="0"/>
              <a:t/>
            </a:r>
            <a:br>
              <a:rPr lang="hr-HR" sz="2400" b="1" i="1" dirty="0"/>
            </a:br>
            <a:r>
              <a:rPr lang="hr-HR" sz="2400" b="1" dirty="0" smtClean="0"/>
              <a:t>je usvojen na Redovitoj sjednici Skupštini udruge koja se održala 30. studenog 2021. godine.                                                   </a:t>
            </a:r>
            <a:endParaRPr lang="hr-HR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sz="2000" dirty="0" smtClean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</p:txBody>
      </p:sp>
      <p:pic>
        <p:nvPicPr>
          <p:cNvPr id="4" name="Picture 1" descr="1405">
            <a:hlinkClick r:id="rId2"/>
          </p:cNvPr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275856" y="3600451"/>
            <a:ext cx="4752527" cy="112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</TotalTime>
  <Words>248</Words>
  <Application>Microsoft Office PowerPoint</Application>
  <PresentationFormat>Prikaz na zaslonu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Office Theme</vt:lpstr>
      <vt:lpstr>PowerPointova prezentacija</vt:lpstr>
      <vt:lpstr>Projekti i programi koje planiramo provoditi u 2022. godini</vt:lpstr>
      <vt:lpstr>Planirani financijski troškovi   17 ugovora o radu    7 ugovora o djelu         1 studentski ugovor</vt:lpstr>
      <vt:lpstr>PowerPointova prezentacija</vt:lpstr>
      <vt:lpstr>Zadužnice</vt:lpstr>
      <vt:lpstr>ČLANARINA ZA 2022. godinu</vt:lpstr>
      <vt:lpstr>Volonterski rad</vt:lpstr>
      <vt:lpstr>Financijski plan i plan rada za 2022. godinu                je usvojen na Redovitoj sjednici Skupštini udruge koja se održala 30. studenog 2021. godine.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Milkovići</cp:lastModifiedBy>
  <cp:revision>239</cp:revision>
  <cp:lastPrinted>2021-11-29T08:04:01Z</cp:lastPrinted>
  <dcterms:created xsi:type="dcterms:W3CDTF">2019-11-29T17:37:49Z</dcterms:created>
  <dcterms:modified xsi:type="dcterms:W3CDTF">2022-01-30T16:50:38Z</dcterms:modified>
</cp:coreProperties>
</file>